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71FBC-534E-4C3D-AE75-F72893FB0CAA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C747DD-CD43-4394-A0DF-5F07532DA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593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747DD-CD43-4394-A0DF-5F07532DA4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87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They include global self-worthy</a:t>
            </a:r>
          </a:p>
          <a:p>
            <a:r>
              <a:rPr lang="en-US" dirty="0" smtClean="0"/>
              <a:t>unsatisfactory academic skills </a:t>
            </a:r>
          </a:p>
          <a:p>
            <a:r>
              <a:rPr lang="en-US" dirty="0" smtClean="0"/>
              <a:t>teacher perception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747DD-CD43-4394-A0DF-5F07532DA4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31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Continuation of factors which affects</a:t>
            </a:r>
            <a:r>
              <a:rPr lang="en-US" baseline="0" dirty="0" smtClean="0"/>
              <a:t> students with disabilities in school.</a:t>
            </a:r>
          </a:p>
          <a:p>
            <a:r>
              <a:rPr lang="en-US" baseline="0" dirty="0" smtClean="0"/>
              <a:t>Explain the factors in details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747DD-CD43-4394-A0DF-5F07532DA4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489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They</a:t>
            </a:r>
            <a:r>
              <a:rPr lang="en-US" baseline="0" dirty="0" smtClean="0"/>
              <a:t> are techniques which are </a:t>
            </a:r>
            <a:r>
              <a:rPr lang="en-US" baseline="0" dirty="0" err="1" smtClean="0"/>
              <a:t>apllied</a:t>
            </a:r>
            <a:r>
              <a:rPr lang="en-US" baseline="0" dirty="0" smtClean="0"/>
              <a:t> by teachers to help students with special needs to understand concepts easily.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747DD-CD43-4394-A0DF-5F07532DA4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706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C747DD-CD43-4394-A0DF-5F07532DA4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47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47F5-AACF-4BBB-9CDB-E0F1F0A3F6A8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D1A-B492-4A9C-9107-CC918381587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47F5-AACF-4BBB-9CDB-E0F1F0A3F6A8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D1A-B492-4A9C-9107-CC9183815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47F5-AACF-4BBB-9CDB-E0F1F0A3F6A8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D1A-B492-4A9C-9107-CC9183815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47F5-AACF-4BBB-9CDB-E0F1F0A3F6A8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D1A-B492-4A9C-9107-CC9183815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47F5-AACF-4BBB-9CDB-E0F1F0A3F6A8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C496D1A-B492-4A9C-9107-CC918381587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47F5-AACF-4BBB-9CDB-E0F1F0A3F6A8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D1A-B492-4A9C-9107-CC9183815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47F5-AACF-4BBB-9CDB-E0F1F0A3F6A8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D1A-B492-4A9C-9107-CC9183815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47F5-AACF-4BBB-9CDB-E0F1F0A3F6A8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D1A-B492-4A9C-9107-CC9183815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47F5-AACF-4BBB-9CDB-E0F1F0A3F6A8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D1A-B492-4A9C-9107-CC9183815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47F5-AACF-4BBB-9CDB-E0F1F0A3F6A8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D1A-B492-4A9C-9107-CC9183815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47F5-AACF-4BBB-9CDB-E0F1F0A3F6A8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D1A-B492-4A9C-9107-CC9183815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C4047F5-AACF-4BBB-9CDB-E0F1F0A3F6A8}" type="datetimeFigureOut">
              <a:rPr lang="en-US" smtClean="0"/>
              <a:t>9/9/2021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C496D1A-B492-4A9C-9107-CC918381587A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-13855"/>
            <a:ext cx="7696200" cy="1752600"/>
          </a:xfrm>
        </p:spPr>
        <p:txBody>
          <a:bodyPr/>
          <a:lstStyle/>
          <a:p>
            <a:r>
              <a:rPr lang="en-US" dirty="0" smtClean="0"/>
              <a:t>Inclusive Education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400800" cy="3657600"/>
          </a:xfrm>
        </p:spPr>
        <p:txBody>
          <a:bodyPr>
            <a:normAutofit/>
          </a:bodyPr>
          <a:lstStyle/>
          <a:p>
            <a:r>
              <a:rPr lang="en-US" dirty="0" smtClean="0"/>
              <a:t>Student’s Name</a:t>
            </a:r>
          </a:p>
          <a:p>
            <a:r>
              <a:rPr lang="en-US" dirty="0" smtClean="0"/>
              <a:t>Department</a:t>
            </a:r>
          </a:p>
          <a:p>
            <a:r>
              <a:rPr lang="en-US" dirty="0" smtClean="0"/>
              <a:t>Institutional Affiliation</a:t>
            </a:r>
          </a:p>
          <a:p>
            <a:r>
              <a:rPr lang="en-US" dirty="0" smtClean="0"/>
              <a:t>Course name</a:t>
            </a:r>
          </a:p>
          <a:p>
            <a:r>
              <a:rPr lang="en-US" dirty="0" smtClean="0"/>
              <a:t>Professor’s name</a:t>
            </a:r>
          </a:p>
          <a:p>
            <a:r>
              <a:rPr lang="en-US" dirty="0" smtClean="0"/>
              <a:t>date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938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environment which support students with special needs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lessons, therefore, require a periodic evaluation that determines their sufficient challenges without overwhelming the </a:t>
            </a:r>
            <a:r>
              <a:rPr lang="en-US" dirty="0" smtClean="0"/>
              <a:t>students.</a:t>
            </a:r>
          </a:p>
          <a:p>
            <a:r>
              <a:rPr lang="en-US" dirty="0"/>
              <a:t>As a result, the students should gain self-confidence and independence in general education settings while feeling adequate </a:t>
            </a:r>
            <a:r>
              <a:rPr lang="en-US" dirty="0" smtClean="0"/>
              <a:t>support.</a:t>
            </a:r>
          </a:p>
          <a:p>
            <a:r>
              <a:rPr lang="en-US" dirty="0"/>
              <a:t>The special needs teachers also determine the need for adjusting the student's plans by organizing periodic meetings with each student in the presence of their family and certain staff members.</a:t>
            </a:r>
          </a:p>
        </p:txBody>
      </p:sp>
    </p:spTree>
    <p:extLst>
      <p:ext uri="{BB962C8B-B14F-4D97-AF65-F5344CB8AC3E}">
        <p14:creationId xmlns:p14="http://schemas.microsoft.com/office/powerpoint/2010/main" val="554174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environment which support students with special needs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students with disabilities get advocated for by special education teachers. Inclusive education ensures the importance of inclusion understanding and the best inclusion implementation in the learning </a:t>
            </a:r>
            <a:r>
              <a:rPr lang="en-US" dirty="0" smtClean="0"/>
              <a:t>environment.</a:t>
            </a:r>
          </a:p>
          <a:p>
            <a:r>
              <a:rPr lang="en-US" dirty="0"/>
              <a:t>Other practices that also represent advocacy include ensuring a better experience of best inclusion practices by requesting inclusion–focused professional development activities (Fedulova et al.,2019</a:t>
            </a:r>
            <a:r>
              <a:rPr lang="en-US" dirty="0" smtClean="0"/>
              <a:t>)</a:t>
            </a:r>
          </a:p>
          <a:p>
            <a:r>
              <a:rPr lang="en-US" dirty="0"/>
              <a:t>Providing information on inclusive teaching success rates to the community members also enhances student advocacy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090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153400" cy="884238"/>
          </a:xfrm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Autofit/>
          </a:bodyPr>
          <a:lstStyle/>
          <a:p>
            <a:r>
              <a:rPr lang="en-US" sz="2800" dirty="0"/>
              <a:t>There is mounting evidence about improving education outcomes due to inclusive learning provided by special needs and general education </a:t>
            </a:r>
            <a:r>
              <a:rPr lang="en-US" sz="2800" dirty="0" smtClean="0"/>
              <a:t>teachers.</a:t>
            </a:r>
          </a:p>
          <a:p>
            <a:r>
              <a:rPr lang="en-US" sz="2800" dirty="0"/>
              <a:t>More vital reading skills, higher education success rates, and fewer behavioral problems result from inclusive classroom settings for students with disabilities</a:t>
            </a:r>
            <a:r>
              <a:rPr lang="en-US" sz="2800" dirty="0" smtClean="0"/>
              <a:t>.</a:t>
            </a:r>
          </a:p>
          <a:p>
            <a:r>
              <a:rPr lang="en-US" sz="2800" dirty="0"/>
              <a:t>. Additionally, inclusive classrooms learning promotes students with disabilities' academic success</a:t>
            </a:r>
            <a:r>
              <a:rPr lang="en-US" sz="2800" dirty="0" smtClean="0"/>
              <a:t>.</a:t>
            </a:r>
          </a:p>
          <a:p>
            <a:r>
              <a:rPr lang="en-US" sz="2800" dirty="0"/>
              <a:t>I</a:t>
            </a:r>
            <a:r>
              <a:rPr lang="en-US" sz="2800" dirty="0" smtClean="0"/>
              <a:t>nclusive </a:t>
            </a:r>
            <a:r>
              <a:rPr lang="en-US" sz="2800" dirty="0"/>
              <a:t>classrooms education for students with disabilities </a:t>
            </a:r>
            <a:r>
              <a:rPr lang="en-US" sz="2800" dirty="0" smtClean="0"/>
              <a:t>offers </a:t>
            </a:r>
            <a:r>
              <a:rPr lang="en-US" sz="2800" dirty="0"/>
              <a:t>them socialization </a:t>
            </a:r>
            <a:r>
              <a:rPr lang="en-US" sz="2800" dirty="0" smtClean="0"/>
              <a:t>opportunities.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366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077200" cy="990600"/>
          </a:xfrm>
        </p:spPr>
        <p:txBody>
          <a:bodyPr/>
          <a:lstStyle/>
          <a:p>
            <a:r>
              <a:rPr lang="en-US" dirty="0" smtClean="0"/>
              <a:t>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8610600" cy="585216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Boroson, B. (2017). Inclusive Education: Lessons from History. Educational Leadership, 74(7),  18-23.</a:t>
            </a:r>
          </a:p>
          <a:p>
            <a:r>
              <a:rPr lang="en-US" dirty="0" smtClean="0"/>
              <a:t>Fedulova, I., Ivanova, V., Atyukova, O., &amp; </a:t>
            </a:r>
            <a:r>
              <a:rPr lang="en-US" dirty="0" err="1" smtClean="0"/>
              <a:t>Nosov</a:t>
            </a:r>
            <a:r>
              <a:rPr lang="en-US" dirty="0" smtClean="0"/>
              <a:t>, V. (2019). Inclusive education as a basis for sustainable development of society. Journal of social studies education research, 10(3), 118-135.</a:t>
            </a:r>
          </a:p>
          <a:p>
            <a:r>
              <a:rPr lang="en-US" dirty="0" smtClean="0"/>
              <a:t>Hayes, A. M., &amp; Bulat, J. (2020). Disabilities inclusive education systems and policies guide for low-and middle-income countries</a:t>
            </a:r>
          </a:p>
          <a:p>
            <a:r>
              <a:rPr lang="en-US" dirty="0"/>
              <a:t>Mu, G. M., Hu, Y., &amp; Wang, Y. (2017). Building resilience of students with disabilities in China: The role of inclusive education teachers. Teaching and Teacher Education, 67, 125-134.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783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Obstacles which affect </a:t>
            </a:r>
            <a:r>
              <a:rPr lang="en-US" sz="4900" dirty="0" smtClean="0"/>
              <a:t>students</a:t>
            </a:r>
            <a:r>
              <a:rPr lang="en-US" dirty="0" smtClean="0"/>
              <a:t> with disabilities in school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4400" dirty="0" smtClean="0"/>
              <a:t>More significant obstacles usually affect students' educational success with mild to moderate disabilities than their general education counterparts</a:t>
            </a:r>
          </a:p>
          <a:p>
            <a:r>
              <a:rPr lang="en-US" sz="4400" dirty="0" smtClean="0"/>
              <a:t>Many factors that make such students less likely than their peers to complete studies include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45641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13855"/>
            <a:ext cx="9067800" cy="1620982"/>
          </a:xfrm>
        </p:spPr>
        <p:txBody>
          <a:bodyPr>
            <a:normAutofit/>
          </a:bodyPr>
          <a:lstStyle/>
          <a:p>
            <a:r>
              <a:rPr lang="en-US" dirty="0" smtClean="0"/>
              <a:t>Obstacles which affect students with disabilities in school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400" dirty="0" smtClean="0"/>
              <a:t>global self-worth</a:t>
            </a:r>
          </a:p>
          <a:p>
            <a:r>
              <a:rPr lang="en-US" sz="4400" dirty="0" smtClean="0"/>
              <a:t>unsatisfactory academic skills</a:t>
            </a:r>
          </a:p>
          <a:p>
            <a:r>
              <a:rPr lang="en-US" sz="4400" dirty="0" smtClean="0"/>
              <a:t>teacher perception</a:t>
            </a:r>
          </a:p>
          <a:p>
            <a:r>
              <a:rPr lang="en-US" sz="4400" dirty="0" smtClean="0"/>
              <a:t>Low self esteem </a:t>
            </a:r>
          </a:p>
          <a:p>
            <a:r>
              <a:rPr lang="en-US" sz="4400" dirty="0" smtClean="0"/>
              <a:t>Parents perception, whereby some are not willing to take them to school.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028931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618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Strategies to apply for students with special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70916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There exists a rapid increase in inclusive education strategies adoption for immersing special education students in the classroom.</a:t>
            </a:r>
          </a:p>
          <a:p>
            <a:r>
              <a:rPr lang="en-US" dirty="0" smtClean="0"/>
              <a:t>According to some research, almost half of the students with disabilities spend their school days in general education classrooms (Boroson,2017).</a:t>
            </a:r>
          </a:p>
          <a:p>
            <a:r>
              <a:rPr lang="en-US" dirty="0" smtClean="0"/>
              <a:t>All students, therefore, get inclusive learning benefits since it provides thoughtful, personalized instruction that results in individualism and equity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689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Strategies to apply for students with special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Therefore, this presentation analyzes the student's perception of mild to moderate disabilities in regards to their inclusive.</a:t>
            </a:r>
          </a:p>
          <a:p>
            <a:r>
              <a:rPr lang="en-US" dirty="0" smtClean="0"/>
              <a:t>self-contained settings given to teachers in a professional development setting.</a:t>
            </a:r>
          </a:p>
          <a:p>
            <a:r>
              <a:rPr lang="en-US" dirty="0" smtClean="0"/>
              <a:t>Therefore, special education teachers should establish a learning environment and instructional model to provide substantial learning opportunities for the students with mild to moderate disabilities since inclusion shows positive benefits (Mu et al.,2017)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692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Learning environment which support students with special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Mutual respect and open-mindedness towards inclusion philosophy must also exist in general education teachers to meet the students with disabilities needs</a:t>
            </a:r>
          </a:p>
          <a:p>
            <a:r>
              <a:rPr lang="en-US" dirty="0" smtClean="0"/>
              <a:t>The combined learning environment areas that benefit from special education teaching include</a:t>
            </a:r>
          </a:p>
          <a:p>
            <a:r>
              <a:rPr lang="en-US" dirty="0" smtClean="0"/>
              <a:t>Curriculum design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071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Learning environment which support students with special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4400" dirty="0" smtClean="0"/>
              <a:t>classroom instructions</a:t>
            </a:r>
          </a:p>
          <a:p>
            <a:r>
              <a:rPr lang="en-US" sz="4400" dirty="0" smtClean="0"/>
              <a:t>advocating for students</a:t>
            </a:r>
          </a:p>
          <a:p>
            <a:r>
              <a:rPr lang="en-US" sz="4400" dirty="0" smtClean="0"/>
              <a:t>learning </a:t>
            </a:r>
            <a:r>
              <a:rPr lang="en-US" sz="5900" dirty="0" smtClean="0"/>
              <a:t>assessments</a:t>
            </a:r>
          </a:p>
          <a:p>
            <a:r>
              <a:rPr lang="en-US" sz="4400" dirty="0" smtClean="0"/>
              <a:t>Changing the sitting arrangement is another way of helping students with disabilities depending on the kind of need. Like shortsighted to be in front of others .</a:t>
            </a:r>
          </a:p>
          <a:p>
            <a:r>
              <a:rPr lang="en-US" sz="4400" dirty="0" smtClean="0"/>
              <a:t>.</a:t>
            </a:r>
            <a:endParaRPr lang="en-US" sz="4400" dirty="0"/>
          </a:p>
          <a:p>
            <a:endParaRPr lang="en-US" sz="4400" dirty="0"/>
          </a:p>
          <a:p>
            <a:endParaRPr lang="en-US" sz="4400" dirty="0" smtClean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045256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environment which support students with special needs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lessons for inclusive classrooms get crafted by special education teachers to ensure the considerations of the needs of students with disabilities.</a:t>
            </a:r>
          </a:p>
          <a:p>
            <a:r>
              <a:rPr lang="en-US" dirty="0"/>
              <a:t>By examining the student's weaknesses and strengths, the teachers work together to develop an all-accessible curriculum for all students.</a:t>
            </a:r>
          </a:p>
          <a:p>
            <a:r>
              <a:rPr lang="en-US" dirty="0"/>
              <a:t>In contrast, special education teachers make modifications to the general education teachers' lesson </a:t>
            </a:r>
            <a:r>
              <a:rPr lang="en-US" dirty="0" smtClean="0"/>
              <a:t>plans.</a:t>
            </a:r>
          </a:p>
        </p:txBody>
      </p:sp>
    </p:spTree>
    <p:extLst>
      <p:ext uri="{BB962C8B-B14F-4D97-AF65-F5344CB8AC3E}">
        <p14:creationId xmlns:p14="http://schemas.microsoft.com/office/powerpoint/2010/main" val="575149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610600" cy="1676400"/>
          </a:xfrm>
        </p:spPr>
        <p:txBody>
          <a:bodyPr>
            <a:normAutofit fontScale="90000"/>
          </a:bodyPr>
          <a:lstStyle/>
          <a:p>
            <a:r>
              <a:rPr lang="en-US" dirty="0"/>
              <a:t>Learning environment which support students with special needs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8001000" cy="42211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Classroom instruction results from the general and special education teacher's cooperation for a genuinely inclusive classroom depicted by the co-teaching </a:t>
            </a:r>
            <a:r>
              <a:rPr lang="en-US" dirty="0" smtClean="0"/>
              <a:t>model.</a:t>
            </a:r>
          </a:p>
          <a:p>
            <a:r>
              <a:rPr lang="en-US" dirty="0"/>
              <a:t>The unique student's needs make them require varying levels </a:t>
            </a:r>
            <a:r>
              <a:rPr lang="en-US" sz="3300" dirty="0"/>
              <a:t>of</a:t>
            </a:r>
            <a:r>
              <a:rPr lang="en-US" dirty="0"/>
              <a:t> individual instructions and assistance</a:t>
            </a:r>
            <a:r>
              <a:rPr lang="en-US" dirty="0" smtClean="0"/>
              <a:t>.</a:t>
            </a:r>
          </a:p>
          <a:p>
            <a:r>
              <a:rPr lang="en-US" dirty="0"/>
              <a:t>Provision of more significant engagement opportunities for students with disabilities also requires breaking classes into smaller groups or stations by general and special education </a:t>
            </a:r>
            <a:r>
              <a:rPr lang="en-US" dirty="0" smtClean="0"/>
              <a:t>teachers</a:t>
            </a:r>
          </a:p>
          <a:p>
            <a:r>
              <a:rPr lang="en-US" dirty="0"/>
              <a:t>In learning assessments, the special education classroom roles include conducting a regular assessment that determines the student's academic achievement goals(Hayes et al.,2020).</a:t>
            </a:r>
          </a:p>
        </p:txBody>
      </p:sp>
    </p:spTree>
    <p:extLst>
      <p:ext uri="{BB962C8B-B14F-4D97-AF65-F5344CB8AC3E}">
        <p14:creationId xmlns:p14="http://schemas.microsoft.com/office/powerpoint/2010/main" val="30719858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155</TotalTime>
  <Words>898</Words>
  <Application>Microsoft Office PowerPoint</Application>
  <PresentationFormat>On-screen Show (4:3)</PresentationFormat>
  <Paragraphs>73</Paragraphs>
  <Slides>13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Apex</vt:lpstr>
      <vt:lpstr>Inclusive Education</vt:lpstr>
      <vt:lpstr>Obstacles which affect students with disabilities in school</vt:lpstr>
      <vt:lpstr>Obstacles which affect students with disabilities in school</vt:lpstr>
      <vt:lpstr>Strategies to apply for students with special needs</vt:lpstr>
      <vt:lpstr>Strategies to apply for students with special needs</vt:lpstr>
      <vt:lpstr>Learning environment which support students with special needs</vt:lpstr>
      <vt:lpstr>Learning environment which support students with special needs</vt:lpstr>
      <vt:lpstr>Learning environment which support students with special needs</vt:lpstr>
      <vt:lpstr>Learning environment which support students with special needs</vt:lpstr>
      <vt:lpstr>Learning environment which support students with special needs</vt:lpstr>
      <vt:lpstr>Learning environment which support students with special needs</vt:lpstr>
      <vt:lpstr>Conclusion</vt:lpstr>
      <vt:lpstr>Reference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12</cp:revision>
  <dcterms:created xsi:type="dcterms:W3CDTF">2021-09-09T09:36:55Z</dcterms:created>
  <dcterms:modified xsi:type="dcterms:W3CDTF">2021-09-09T12:26:32Z</dcterms:modified>
</cp:coreProperties>
</file>